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T Sans Narrow"/>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TSansNarrow-bold.fntdata"/><Relationship Id="rId12" Type="http://schemas.openxmlformats.org/officeDocument/2006/relationships/slide" Target="slides/slide7.xml"/><Relationship Id="rId34" Type="http://schemas.openxmlformats.org/officeDocument/2006/relationships/font" Target="fonts/PTSansNarrow-regular.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fc5fad7f23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fc5fad7f23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c5fad7f23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c5fad7f23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Ví dụ, khi đưa ảnh qua model, giả sử N = 6 ta sẽ predict tương ứng ra 6 labels, </a:t>
            </a:r>
            <a:r>
              <a:rPr b="1" lang="en">
                <a:solidFill>
                  <a:schemeClr val="dk1"/>
                </a:solidFill>
                <a:latin typeface="Times New Roman"/>
                <a:ea typeface="Times New Roman"/>
                <a:cs typeface="Times New Roman"/>
                <a:sym typeface="Times New Roman"/>
              </a:rPr>
              <a:t>6 cái boxes</a:t>
            </a:r>
            <a:r>
              <a:rPr b="1" lang="en">
                <a:solidFill>
                  <a:schemeClr val="dk1"/>
                </a:solidFill>
                <a:latin typeface="Times New Roman"/>
                <a:ea typeface="Times New Roman"/>
                <a:cs typeface="Times New Roman"/>
                <a:sym typeface="Times New Roman"/>
              </a:rPr>
              <a:t> trong khi ảnh thật có 2 vật thể. Như vậy ta sẽ padding 4 vật thể còn lại với cái GT class là ‘no object’</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Sau đó ta so sánh các cái chỉ số để matching những cái box dự đoán có  nhãn với hai Ground Truth objects. Bốn dự đoán còn lại do đó sẽ được match với các cái “no objects”.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c5fad7f23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c5fad7f23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dk1"/>
                </a:solidFill>
              </a:rPr>
              <a:t>Nhìn vào công thức bipartite matching loss, thì với empty objects, matching cost không được tính (coi như bằng 0). Ngoài trường hợp đó, matching cost sẽ bằng sum của classification loss và boxes loss cho cặp (predicted box, và </a:t>
            </a:r>
            <a:r>
              <a:rPr b="1" lang="en" sz="1000">
                <a:solidFill>
                  <a:schemeClr val="dk1"/>
                </a:solidFill>
              </a:rPr>
              <a:t>GT box</a:t>
            </a:r>
            <a:r>
              <a:rPr b="1" lang="en" sz="1000">
                <a:solidFill>
                  <a:schemeClr val="dk1"/>
                </a:solidFill>
              </a:rPr>
              <a:t>). Trong đó classification loss sẽ tính dựa theo xác suất dự đoán ra class ci cho lần dự đoán với index sigma (i)</a:t>
            </a:r>
            <a:endParaRPr b="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c5fad7f23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c5fad7f23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Sau khi tìm ra được các cặp bipartite matching tối ưu, ta sẽ tìm loss function cho cái network.</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Times New Roman"/>
                <a:ea typeface="Times New Roman"/>
                <a:cs typeface="Times New Roman"/>
                <a:sym typeface="Times New Roman"/>
              </a:rPr>
              <a:t>Công thức của bounding box loss được tính bằng tổng của L1 loss and iou box loss.</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chemeClr val="dk1"/>
                </a:solidFill>
                <a:latin typeface="Times New Roman"/>
                <a:ea typeface="Times New Roman"/>
                <a:cs typeface="Times New Roman"/>
                <a:sym typeface="Times New Roman"/>
              </a:rPr>
              <a:t>-L1 loss được sử dụng phổ biến penalize sự khác biệt tuyệt đối về kích thước hay scale giữa predicted box và true box  còn IOU loss penalizes sự khác biệt mang tính </a:t>
            </a:r>
            <a:r>
              <a:rPr b="1" i="1" lang="en">
                <a:solidFill>
                  <a:schemeClr val="dk1"/>
                </a:solidFill>
                <a:latin typeface="Times New Roman"/>
                <a:ea typeface="Times New Roman"/>
                <a:cs typeface="Times New Roman"/>
                <a:sym typeface="Times New Roman"/>
              </a:rPr>
              <a:t>tương đối</a:t>
            </a:r>
            <a:r>
              <a:rPr b="1" lang="en">
                <a:solidFill>
                  <a:schemeClr val="dk1"/>
                </a:solidFill>
                <a:latin typeface="Times New Roman"/>
                <a:ea typeface="Times New Roman"/>
                <a:cs typeface="Times New Roman"/>
                <a:sym typeface="Times New Roman"/>
              </a:rPr>
              <a:t> hơn (Tức là dù objects nhỏ hay to,  khi mà box dự đoán càng ít giao với true box thì matching loss càng lớn).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c5fad7f23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c5fad7f23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c5fad7f23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c5fad7f23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c5fad7f23_0_1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c5fad7f23_0_1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c5fad7f23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c5fad7f23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c5fad7f23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fc5fad7f23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c5fad7f23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c5fad7f23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c5fad7f23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c5fad7f23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c5fad7f23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c5fad7f23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c5fad7f23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c5fad7f23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c5fad7f23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c5fad7f23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50">
                <a:solidFill>
                  <a:schemeClr val="dk1"/>
                </a:solidFill>
                <a:highlight>
                  <a:srgbClr val="FFFFFF"/>
                </a:highlight>
              </a:rPr>
              <a:t>Trực quan hóa tất cả các  hộp dự đoán trên tất cả các hình ảnh từ bộ val COCO 2017 cho 20 trong tổng số N = 100 query slot trong bộ decoder. Tác giải thấy là Mô hình học các chuyên môn hoá khác nhau cho mỗi query slot.</a:t>
            </a:r>
            <a:endParaRPr sz="850">
              <a:solidFill>
                <a:schemeClr val="dk1"/>
              </a:solidFill>
              <a:highlight>
                <a:srgbClr val="FFFFFF"/>
              </a:highlight>
            </a:endParaRPr>
          </a:p>
          <a:p>
            <a:pPr indent="0" lvl="0" marL="0" rtl="0" algn="l">
              <a:lnSpc>
                <a:spcPct val="115000"/>
              </a:lnSpc>
              <a:spcBef>
                <a:spcPts val="0"/>
              </a:spcBef>
              <a:spcAft>
                <a:spcPts val="0"/>
              </a:spcAft>
              <a:buNone/>
            </a:pPr>
            <a:r>
              <a:rPr lang="en" sz="850">
                <a:solidFill>
                  <a:schemeClr val="dk1"/>
                </a:solidFill>
                <a:highlight>
                  <a:srgbClr val="FFFFFF"/>
                </a:highlight>
              </a:rPr>
              <a:t>Mỗi ô dự đoán được biểu diễn dưới dạng một điểm có tọa độ tại tâm của nó trong hình vuông 1 x 1 được chuẩn hóa theo từng kích thước hình ảnh. Các điểm được mã hóa màu sao cho màu xanh lá cây tương ứng với Hộp nhỏ, màu đỏ đến hộp lớn ngang và màu xanh lam đến hộp dọc lớn. Chúng tôi quan sát rằng mỗi vị trí học các chuyên môn về các khu vực và kích thước hộp nhất định.</a:t>
            </a:r>
            <a:endParaRPr sz="850">
              <a:solidFill>
                <a:schemeClr val="dk1"/>
              </a:solidFill>
              <a:highlight>
                <a:srgbClr val="FFFFFF"/>
              </a:highlight>
            </a:endParaRPr>
          </a:p>
          <a:p>
            <a:pPr indent="0" lvl="0" marL="0" rtl="0" algn="l">
              <a:lnSpc>
                <a:spcPct val="115000"/>
              </a:lnSpc>
              <a:spcBef>
                <a:spcPts val="0"/>
              </a:spcBef>
              <a:spcAft>
                <a:spcPts val="0"/>
              </a:spcAft>
              <a:buNone/>
            </a:pPr>
            <a:r>
              <a:rPr lang="en" sz="900">
                <a:solidFill>
                  <a:schemeClr val="dk1"/>
                </a:solidFill>
                <a:highlight>
                  <a:srgbClr val="FFFFFF"/>
                </a:highlight>
              </a:rPr>
              <a:t>Mặc dù không có hình ảnh nào có hơn 13 con hươu cao cổ trong tập train nhưng khi đưa một tấm ảnh có chưa 24 con hươu cao cổ vào test thử thì mô hình vẫn detect ra đầy đủ các instance. </a:t>
            </a:r>
            <a:endParaRPr sz="850">
              <a:solidFill>
                <a:schemeClr val="dk1"/>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c5fad7f23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c5fad7f23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Tác giả mở rộng mô hình cho bài toán panoptic segmentation.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Panoptic segmentation là sự kết hợp của semantic segmentation nhằm phân loại </a:t>
            </a:r>
            <a:r>
              <a:rPr lang="en" sz="1200">
                <a:solidFill>
                  <a:schemeClr val="dk1"/>
                </a:solidFill>
              </a:rPr>
              <a:t>nhãn</a:t>
            </a:r>
            <a:r>
              <a:rPr lang="en" sz="1200">
                <a:solidFill>
                  <a:schemeClr val="dk1"/>
                </a:solidFill>
              </a:rPr>
              <a:t> cho từng pixel bên trong và Instance Segmentation nhằm phân vùng và phân loại nhãn cho từng đối tượng.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c5fad7f23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c5fad7f23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Kiến trúc tổng quan: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Sau khi phân tích ra các object có trong hình, cụ thể là bầu trời, bụi cây, cỏ và con bò. Tác giả sử dụng multi head attention để trả về attention score trên hình ảnh được mã hoá cho mỗi đối tượng. Sau đó đưa qua FPN-style CNN ra được các binary mask. Rồi hợp nhất các mask lại với nhau.</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Mask head có thể được train chung hoặc train theo quy trình 2 bước</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Bước 1 train DETR để dự đoán các bounding box cho cả things và stuff.</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Sau đó đóng băng trọng số, và train một cái mask head cho 25 epochs.</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-&gt; Cả 2 cách đều cho ra kết quả tương tự nhau</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c5fad7f23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c5fad7f23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-PQ (Panoptic Quality): được sử dụng để đánh giá hiệu suất của mô hình trong các nhiệm vụ Panoptic segmentation.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-SQ(Segmentation quality) : đánh giá mức độ phù hợp chặt chẽ giữa các phân đoạn với grounds truth.</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-RQ(recognition quality): xác định mức độ hiệu quả của mô hình trong việc đưa ra dự đoán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-DETR chiếm ưu thế tốt hơn trên các stuff object</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c5fad7f23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c5fad7f23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Đây là một số kết quả cho panoptic segmentation.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c5fad7f23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c5fad7f23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Bài toán OD có nhiều cách tiếp cận, bài báo đề xuất một cách tiếp cận mới cho bài toán phát hiện đối tượng cụ thể là sử dụng transformer giúp tiết kiệm thời gian, sử dụng bipartite matching loss cho việc dự đoán trực tiếp.</a:t>
            </a:r>
            <a:endParaRPr/>
          </a:p>
          <a:p>
            <a:pPr indent="-298450" lvl="0" marL="457200" rtl="0" algn="l">
              <a:spcBef>
                <a:spcPts val="0"/>
              </a:spcBef>
              <a:spcAft>
                <a:spcPts val="0"/>
              </a:spcAft>
              <a:buSzPts val="1100"/>
              <a:buChar char="-"/>
            </a:pPr>
            <a:r>
              <a:rPr lang="en"/>
              <a:t>-&gt; Cách tiếp cận này đạt kết quả cạnh tranh so với các pp khác trên tập COCO</a:t>
            </a:r>
            <a:endParaRPr/>
          </a:p>
          <a:p>
            <a:pPr indent="-298450" lvl="0" marL="457200" rtl="0" algn="l">
              <a:spcBef>
                <a:spcPts val="0"/>
              </a:spcBef>
              <a:spcAft>
                <a:spcPts val="0"/>
              </a:spcAft>
              <a:buSzPts val="1100"/>
              <a:buChar char="-"/>
            </a:pPr>
            <a:r>
              <a:rPr lang="en"/>
              <a:t>Ưu: </a:t>
            </a:r>
            <a:endParaRPr/>
          </a:p>
          <a:p>
            <a:pPr indent="-298450" lvl="1" marL="914400" rtl="0" algn="l">
              <a:spcBef>
                <a:spcPts val="0"/>
              </a:spcBef>
              <a:spcAft>
                <a:spcPts val="0"/>
              </a:spcAft>
              <a:buSzPts val="1100"/>
              <a:buChar char="-"/>
            </a:pPr>
            <a:r>
              <a:rPr lang="en"/>
              <a:t>DETR dễ thực hiện và có kiến trúc linh hoạt, dễ dàng mở rộng để phân đoạn toàn cảnh với kết quả cạnh tranh. </a:t>
            </a:r>
            <a:endParaRPr/>
          </a:p>
          <a:p>
            <a:pPr indent="-298450" lvl="1" marL="914400" rtl="0" algn="l">
              <a:spcBef>
                <a:spcPts val="0"/>
              </a:spcBef>
              <a:spcAft>
                <a:spcPts val="0"/>
              </a:spcAft>
              <a:buSzPts val="1100"/>
              <a:buChar char="-"/>
            </a:pPr>
            <a:r>
              <a:rPr lang="en"/>
              <a:t>đạt được hiệu suất tốt hơn đáng kể trên các vật thể lớn so với Faster R-CNN.</a:t>
            </a:r>
            <a:endParaRPr/>
          </a:p>
          <a:p>
            <a:pPr indent="-298450" lvl="0" marL="457200" rtl="0" algn="l">
              <a:spcBef>
                <a:spcPts val="0"/>
              </a:spcBef>
              <a:spcAft>
                <a:spcPts val="0"/>
              </a:spcAft>
              <a:buSzPts val="1100"/>
              <a:buChar char="-"/>
            </a:pPr>
            <a:r>
              <a:rPr lang="en"/>
              <a:t>Hạn chế:</a:t>
            </a:r>
            <a:endParaRPr/>
          </a:p>
          <a:p>
            <a:pPr indent="-298450" lvl="1" marL="914400" rtl="0" algn="l">
              <a:spcBef>
                <a:spcPts val="0"/>
              </a:spcBef>
              <a:spcAft>
                <a:spcPts val="0"/>
              </a:spcAft>
              <a:buSzPts val="1100"/>
              <a:buChar char="-"/>
            </a:pPr>
            <a:r>
              <a:rPr lang="en"/>
              <a:t>Không tốt trong việc phân đoạn các đối tượng bị overlap</a:t>
            </a:r>
            <a:endParaRPr/>
          </a:p>
          <a:p>
            <a:pPr indent="-298450" lvl="1" marL="914400" rtl="0" algn="l">
              <a:spcBef>
                <a:spcPts val="0"/>
              </a:spcBef>
              <a:spcAft>
                <a:spcPts val="0"/>
              </a:spcAft>
              <a:buSzPts val="1100"/>
              <a:buChar char="-"/>
            </a:pPr>
            <a:r>
              <a:rPr lang="en"/>
              <a:t>Hạn chế trong trường hợp nhận diện các đối tượng nhỏ</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c5fad7f23_0_1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c5fad7f23_0_1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c5fad7f23_0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c5fad7f23_0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c5fad7f23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c5fad7f23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rPr lang="en" sz="1400">
                <a:solidFill>
                  <a:schemeClr val="dk1"/>
                </a:solidFill>
              </a:rPr>
              <a:t>Bài toán object detection ( phát hiện đối tượng) không phải là bài toán mới, mà bài toán này hiện đang được ứng dụng rộng rãi trong nhiều lĩnh vực của cuộc sống, ứng dụng phát hiện đối tượng trong camera,... Có rất nhiều thuật toán được ứng dụng trong bài toán này.</a:t>
            </a:r>
            <a:endParaRPr sz="14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sz="1400">
                <a:solidFill>
                  <a:schemeClr val="dk1"/>
                </a:solidFill>
              </a:rPr>
              <a:t>Mục tiêu của object detection là dự đoán một tập hợp các bounding box và các nhãn (label category) cho mỗi đối tượng quan tâm.</a:t>
            </a:r>
            <a:endParaRPr sz="1400">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rPr lang="en" sz="1400">
                <a:solidFill>
                  <a:schemeClr val="dk1"/>
                </a:solidFill>
              </a:rPr>
              <a:t>Những mô hình phát hiện đối tượng hiện tại ( modern detector) giải quyết bài toán này theo một cách gián tiếp, xử lý qua một số bước thủ công, performance của mô hình bị ảnh hưởng bởi các bước hậu xử lý trong việc dự đoán trùng nhau. Để đơn giản quá trình này, bài báo đề xuất phương pháp dự đoán trực tiếp , bỏ qua các bước xử lý phụ</a:t>
            </a:r>
            <a:r>
              <a:rPr lang="en">
                <a:solidFill>
                  <a:schemeClr val="dk1"/>
                </a:solidFill>
              </a:rPr>
              <a:t>	 	 	 						</a:t>
            </a:r>
            <a:endParaRPr sz="1400">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fc5fad7f23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fc5fad7f23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200"/>
              </a:spcAft>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20cbad0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20cbad0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a75d64b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a75d64b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predicts all objects at once, and is trained end-to-end with a set loss function which performs bipartite matching between predicted and ground-truth objects </a:t>
            </a:r>
            <a:endParaRPr/>
          </a:p>
          <a:p>
            <a:pPr indent="-298450" lvl="0" marL="457200" rtl="0" algn="l">
              <a:spcBef>
                <a:spcPts val="0"/>
              </a:spcBef>
              <a:spcAft>
                <a:spcPts val="0"/>
              </a:spcAft>
              <a:buSzPts val="1100"/>
              <a:buChar char="-"/>
            </a:pPr>
            <a:r>
              <a:rPr lang="en"/>
              <a:t>DETR doesn’t require any customized layers, and thus can be reproduced easily in any framework that contains standard CNN and transformer classes.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fa75d64b7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fa75d64b7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include 3 main components:</a:t>
            </a:r>
            <a:endParaRPr/>
          </a:p>
          <a:p>
            <a:pPr indent="-298450" lvl="0" marL="457200" rtl="0" algn="l">
              <a:spcBef>
                <a:spcPts val="0"/>
              </a:spcBef>
              <a:spcAft>
                <a:spcPts val="0"/>
              </a:spcAft>
              <a:buSzPts val="1100"/>
              <a:buChar char="-"/>
            </a:pPr>
            <a:r>
              <a:rPr lang="en"/>
              <a:t>1. CNN backbone → extract </a:t>
            </a:r>
            <a:r>
              <a:rPr lang="en" sz="1000">
                <a:solidFill>
                  <a:schemeClr val="dk1"/>
                </a:solidFill>
              </a:rPr>
              <a:t>a compact feature representation.</a:t>
            </a:r>
            <a:r>
              <a:rPr lang="en">
                <a:solidFill>
                  <a:schemeClr val="dk1"/>
                </a:solidFill>
              </a:rPr>
              <a:t>					</a:t>
            </a:r>
            <a:endParaRPr>
              <a:solidFill>
                <a:schemeClr val="dk1"/>
              </a:solidFill>
            </a:endParaRPr>
          </a:p>
          <a:p>
            <a:pPr indent="-298450" lvl="0" marL="457200" rtl="0" algn="l">
              <a:lnSpc>
                <a:spcPct val="115000"/>
              </a:lnSpc>
              <a:spcBef>
                <a:spcPts val="0"/>
              </a:spcBef>
              <a:spcAft>
                <a:spcPts val="0"/>
              </a:spcAft>
              <a:buSzPts val="1100"/>
              <a:buChar char="-"/>
            </a:pPr>
            <a:r>
              <a:rPr lang="en" sz="1000">
                <a:solidFill>
                  <a:schemeClr val="dk1"/>
                </a:solidFill>
              </a:rPr>
              <a:t>2. an encoder-decoder transformer</a:t>
            </a:r>
            <a:r>
              <a:rPr lang="en">
                <a:solidFill>
                  <a:schemeClr val="dk1"/>
                </a:solidFill>
              </a:rPr>
              <a:t>					</a:t>
            </a:r>
            <a:endParaRPr>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3. simple feed forward network (FFN)  → makes the final detection prediction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Backbone. Starting from the initial image ximg ∈ R3×H0×W0 (with 3 color channels2), a conventional CNN backbone generates a lower-resolution activation map f ∈ RC×H×W . Typical values we use are C = 2048 and H = H0/32 , W= W0/32 → create a sequence of image input.</a:t>
            </a:r>
            <a:r>
              <a:rPr lang="en">
                <a:solidFill>
                  <a:schemeClr val="dk1"/>
                </a:solidFill>
              </a:rPr>
              <a:t>				</a:t>
            </a:r>
            <a:endParaRPr>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Transformer encoder : a 1x1 convolution → reduce dimension channel</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en" sz="1000">
                <a:solidFill>
                  <a:schemeClr val="dk1"/>
                </a:solidFill>
              </a:rPr>
              <a:t>Prediction feed-forward networks (FFNs). </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is computed by a 3-layer perceptron with ReLU activation function and hidden dimension d, and a linear projection layer. </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The FFN predicts the normalized center coordinates, height and width of the box w.r.t. the input image, </a:t>
            </a:r>
            <a:endParaRPr sz="1000">
              <a:solidFill>
                <a:schemeClr val="dk1"/>
              </a:solidFill>
            </a:endParaRPr>
          </a:p>
          <a:p>
            <a:pPr indent="-292100" lvl="0" marL="914400" rtl="0" algn="l">
              <a:lnSpc>
                <a:spcPct val="115000"/>
              </a:lnSpc>
              <a:spcBef>
                <a:spcPts val="0"/>
              </a:spcBef>
              <a:spcAft>
                <a:spcPts val="0"/>
              </a:spcAft>
              <a:buClr>
                <a:schemeClr val="dk1"/>
              </a:buClr>
              <a:buSzPts val="1000"/>
              <a:buChar char="-"/>
            </a:pPr>
            <a:r>
              <a:rPr lang="en" sz="1000">
                <a:solidFill>
                  <a:schemeClr val="dk1"/>
                </a:solidFill>
              </a:rPr>
              <a:t>the linear layer predicts the class label using a softmax functio</a:t>
            </a:r>
            <a:r>
              <a:rPr lang="en">
                <a:solidFill>
                  <a:schemeClr val="dk1"/>
                </a:solidFill>
              </a:rPr>
              <a:t>	</a:t>
            </a:r>
            <a:endParaRPr>
              <a:solidFill>
                <a:schemeClr val="dk1"/>
              </a:solidFill>
            </a:endParaRPr>
          </a:p>
          <a:p>
            <a:pPr indent="0" lvl="0" marL="1371600" rtl="0" algn="l">
              <a:lnSpc>
                <a:spcPct val="115000"/>
              </a:lnSpc>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019515ba5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019515ba5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The detailed description of the transformer used in DETR, with positional en- codings passed at every attention layer, is given in Fig. 10. Image features from the CNN backbone are passed through the transformer encoder, together with spatial positional encoding that are added to queries and keys at every multi- head self-attention layer. Then, the decoder receives queries (initially set to zero), output positional encoding (object queries), and encoder memory, and produces the final set of predicted class labels and bounding boxes through multiple multi- head self-attention and decoder-encoder attention. The first self-attention layer in the first decoder layer can be skipped.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8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DEEP LEARNING FOR COMPUTER VISION</a:t>
            </a:r>
            <a:endParaRPr/>
          </a:p>
        </p:txBody>
      </p:sp>
      <p:sp>
        <p:nvSpPr>
          <p:cNvPr id="67" name="Google Shape;67;p13"/>
          <p:cNvSpPr txBox="1"/>
          <p:nvPr/>
        </p:nvSpPr>
        <p:spPr>
          <a:xfrm>
            <a:off x="4657100" y="2126725"/>
            <a:ext cx="442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TS. HUỲNH THẾ ĐĂNG</a:t>
            </a:r>
            <a:endParaRPr b="1">
              <a:latin typeface="Open Sans"/>
              <a:ea typeface="Open Sans"/>
              <a:cs typeface="Open Sans"/>
              <a:sym typeface="Open Sans"/>
            </a:endParaRPr>
          </a:p>
        </p:txBody>
      </p:sp>
      <p:sp>
        <p:nvSpPr>
          <p:cNvPr id="68" name="Google Shape;68;p13"/>
          <p:cNvSpPr txBox="1"/>
          <p:nvPr/>
        </p:nvSpPr>
        <p:spPr>
          <a:xfrm>
            <a:off x="4534525" y="2979300"/>
            <a:ext cx="412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NHÓM 4:</a:t>
            </a: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Đoàn Thị Trâm - 20C29016</a:t>
            </a:r>
            <a:endParaRPr>
              <a:latin typeface="Open Sans"/>
              <a:ea typeface="Open Sans"/>
              <a:cs typeface="Open Sans"/>
              <a:sym typeface="Open Sans"/>
            </a:endParaRPr>
          </a:p>
          <a:p>
            <a:pPr indent="-317500" lvl="0" marL="457200" marR="0" rtl="0" algn="l">
              <a:lnSpc>
                <a:spcPct val="100000"/>
              </a:lnSpc>
              <a:spcBef>
                <a:spcPts val="0"/>
              </a:spcBef>
              <a:spcAft>
                <a:spcPts val="0"/>
              </a:spcAft>
              <a:buSzPts val="1400"/>
              <a:buFont typeface="Open Sans"/>
              <a:buChar char="-"/>
            </a:pPr>
            <a:r>
              <a:rPr lang="en">
                <a:latin typeface="Open Sans"/>
                <a:ea typeface="Open Sans"/>
                <a:cs typeface="Open Sans"/>
                <a:sym typeface="Open Sans"/>
              </a:rPr>
              <a:t>Nguyễn Thị Thu Thảo - 20C29035</a:t>
            </a:r>
            <a:endParaRPr>
              <a:latin typeface="Open Sans"/>
              <a:ea typeface="Open Sans"/>
              <a:cs typeface="Open Sans"/>
              <a:sym typeface="Open Sans"/>
            </a:endParaRPr>
          </a:p>
          <a:p>
            <a:pPr indent="-317500" lvl="0" marL="457200" marR="0" rtl="0" algn="l">
              <a:lnSpc>
                <a:spcPct val="100000"/>
              </a:lnSpc>
              <a:spcBef>
                <a:spcPts val="0"/>
              </a:spcBef>
              <a:spcAft>
                <a:spcPts val="0"/>
              </a:spcAft>
              <a:buSzPts val="1400"/>
              <a:buFont typeface="Open Sans"/>
              <a:buChar char="-"/>
            </a:pPr>
            <a:r>
              <a:rPr lang="en">
                <a:latin typeface="Open Sans"/>
                <a:ea typeface="Open Sans"/>
                <a:cs typeface="Open Sans"/>
                <a:sym typeface="Open Sans"/>
              </a:rPr>
              <a:t>Phạm Thị Hồng Phụng - 20C29033</a:t>
            </a:r>
            <a:endParaRPr>
              <a:latin typeface="Open Sans"/>
              <a:ea typeface="Open Sans"/>
              <a:cs typeface="Open Sans"/>
              <a:sym typeface="Open Sans"/>
            </a:endParaRPr>
          </a:p>
          <a:p>
            <a:pPr indent="-317500" lvl="0" marL="457200" marR="0" rtl="0" algn="l">
              <a:lnSpc>
                <a:spcPct val="100000"/>
              </a:lnSpc>
              <a:spcBef>
                <a:spcPts val="0"/>
              </a:spcBef>
              <a:spcAft>
                <a:spcPts val="0"/>
              </a:spcAft>
              <a:buSzPts val="1400"/>
              <a:buFont typeface="Open Sans"/>
              <a:buChar char="-"/>
            </a:pPr>
            <a:r>
              <a:rPr lang="en">
                <a:latin typeface="Open Sans"/>
                <a:ea typeface="Open Sans"/>
                <a:cs typeface="Open Sans"/>
                <a:sym typeface="Open Sans"/>
              </a:rPr>
              <a:t>Nguyễn THị Kim Hoàng - 20C29022</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t>
            </a:r>
            <a:r>
              <a:rPr lang="en"/>
              <a:t>Bipartite matching</a:t>
            </a:r>
            <a:r>
              <a:rPr b="0" lang="en" sz="2800">
                <a:solidFill>
                  <a:srgbClr val="000000"/>
                </a:solidFill>
                <a:latin typeface="Times New Roman"/>
                <a:ea typeface="Times New Roman"/>
                <a:cs typeface="Times New Roman"/>
                <a:sym typeface="Times New Roman"/>
              </a:rPr>
              <a:t> </a:t>
            </a:r>
            <a:endParaRPr/>
          </a:p>
        </p:txBody>
      </p:sp>
      <p:pic>
        <p:nvPicPr>
          <p:cNvPr id="122" name="Google Shape;122;p22"/>
          <p:cNvPicPr preferRelativeResize="0"/>
          <p:nvPr/>
        </p:nvPicPr>
        <p:blipFill rotWithShape="1">
          <a:blip r:embed="rId3">
            <a:alphaModFix/>
          </a:blip>
          <a:srcRect b="999" l="0" r="0" t="-1000"/>
          <a:stretch/>
        </p:blipFill>
        <p:spPr>
          <a:xfrm>
            <a:off x="967450" y="1089425"/>
            <a:ext cx="7423150" cy="383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568250" y="468800"/>
            <a:ext cx="8670900" cy="68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a:t>
            </a:r>
            <a:r>
              <a:rPr lang="en"/>
              <a:t>Bipartite matching loss</a:t>
            </a:r>
            <a:endParaRPr/>
          </a:p>
        </p:txBody>
      </p:sp>
      <p:pic>
        <p:nvPicPr>
          <p:cNvPr id="128" name="Google Shape;128;p23"/>
          <p:cNvPicPr preferRelativeResize="0"/>
          <p:nvPr/>
        </p:nvPicPr>
        <p:blipFill>
          <a:blip r:embed="rId3">
            <a:alphaModFix/>
          </a:blip>
          <a:stretch>
            <a:fillRect/>
          </a:stretch>
        </p:blipFill>
        <p:spPr>
          <a:xfrm>
            <a:off x="311700" y="1081125"/>
            <a:ext cx="7227126" cy="3909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3. </a:t>
            </a:r>
            <a:r>
              <a:rPr lang="en"/>
              <a:t>Loss Function - Hungarian loss</a:t>
            </a:r>
            <a:endParaRPr/>
          </a:p>
        </p:txBody>
      </p:sp>
      <p:pic>
        <p:nvPicPr>
          <p:cNvPr id="134" name="Google Shape;134;p24"/>
          <p:cNvPicPr preferRelativeResize="0"/>
          <p:nvPr/>
        </p:nvPicPr>
        <p:blipFill>
          <a:blip r:embed="rId3">
            <a:alphaModFix/>
          </a:blip>
          <a:stretch>
            <a:fillRect/>
          </a:stretch>
        </p:blipFill>
        <p:spPr>
          <a:xfrm>
            <a:off x="229150" y="1152425"/>
            <a:ext cx="7645451" cy="3686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 Thí nghiệm</a:t>
            </a:r>
            <a:endParaRPr/>
          </a:p>
        </p:txBody>
      </p:sp>
      <p:pic>
        <p:nvPicPr>
          <p:cNvPr id="140" name="Google Shape;140;p25"/>
          <p:cNvPicPr preferRelativeResize="0"/>
          <p:nvPr/>
        </p:nvPicPr>
        <p:blipFill>
          <a:blip r:embed="rId3">
            <a:alphaModFix/>
          </a:blip>
          <a:stretch>
            <a:fillRect/>
          </a:stretch>
        </p:blipFill>
        <p:spPr>
          <a:xfrm>
            <a:off x="735125" y="1226375"/>
            <a:ext cx="7907988" cy="3686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4.1 </a:t>
            </a:r>
            <a:r>
              <a:rPr lang="en"/>
              <a:t>So</a:t>
            </a:r>
            <a:r>
              <a:rPr lang="en"/>
              <a:t> sánh với Faster R-CNN</a:t>
            </a:r>
            <a:endParaRPr/>
          </a:p>
        </p:txBody>
      </p:sp>
      <p:sp>
        <p:nvSpPr>
          <p:cNvPr id="146" name="Google Shape;146;p26"/>
          <p:cNvSpPr txBox="1"/>
          <p:nvPr>
            <p:ph idx="1" type="body"/>
          </p:nvPr>
        </p:nvSpPr>
        <p:spPr>
          <a:xfrm>
            <a:off x="311700" y="4222350"/>
            <a:ext cx="8520600" cy="89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
              <a:t>Bảng 1: So sánh Faster R-CNN với ResNet 50 và ResNet 101. Phần trên là kết quả trong Detection 2 [50]. Phần giữa là kq mô hình được điều chỉnh nhiều hơn (tăng thời gian train, random drop, lịch trình 9x (109 epochs).</a:t>
            </a:r>
            <a:endParaRPr/>
          </a:p>
        </p:txBody>
      </p:sp>
      <p:pic>
        <p:nvPicPr>
          <p:cNvPr id="147" name="Google Shape;147;p26"/>
          <p:cNvPicPr preferRelativeResize="0"/>
          <p:nvPr/>
        </p:nvPicPr>
        <p:blipFill>
          <a:blip r:embed="rId3">
            <a:alphaModFix/>
          </a:blip>
          <a:stretch>
            <a:fillRect/>
          </a:stretch>
        </p:blipFill>
        <p:spPr>
          <a:xfrm>
            <a:off x="616325" y="1074051"/>
            <a:ext cx="7384674" cy="3091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 Cắt bỏ (Ablations)</a:t>
            </a: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000">
                <a:solidFill>
                  <a:srgbClr val="000000"/>
                </a:solidFill>
                <a:latin typeface="Arial"/>
                <a:ea typeface="Arial"/>
                <a:cs typeface="Arial"/>
                <a:sym typeface="Arial"/>
              </a:rPr>
              <a:t>Ablations </a:t>
            </a:r>
            <a:endParaRPr b="0" sz="10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b="0" lang="en" sz="1100">
                <a:solidFill>
                  <a:srgbClr val="000000"/>
                </a:solidFill>
                <a:latin typeface="Arial"/>
                <a:ea typeface="Arial"/>
                <a:cs typeface="Arial"/>
                <a:sym typeface="Arial"/>
              </a:rPr>
              <a:t>		</a:t>
            </a:r>
            <a:endParaRPr b="0" sz="1100">
              <a:solidFill>
                <a:srgbClr val="000000"/>
              </a:solidFill>
              <a:latin typeface="Arial"/>
              <a:ea typeface="Arial"/>
              <a:cs typeface="Arial"/>
              <a:sym typeface="Arial"/>
            </a:endParaRPr>
          </a:p>
          <a:p>
            <a:pPr indent="0" lvl="0" marL="0" rtl="0" algn="l">
              <a:spcBef>
                <a:spcPts val="0"/>
              </a:spcBef>
              <a:spcAft>
                <a:spcPts val="0"/>
              </a:spcAft>
              <a:buNone/>
            </a:pPr>
            <a:r>
              <a:rPr lang="en"/>
              <a:t>)</a:t>
            </a:r>
            <a:endParaRPr/>
          </a:p>
        </p:txBody>
      </p:sp>
      <p:sp>
        <p:nvSpPr>
          <p:cNvPr id="153" name="Google Shape;153;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7"/>
          <p:cNvPicPr preferRelativeResize="0"/>
          <p:nvPr/>
        </p:nvPicPr>
        <p:blipFill rotWithShape="1">
          <a:blip r:embed="rId3">
            <a:alphaModFix/>
          </a:blip>
          <a:srcRect b="0" l="0" r="4752" t="22408"/>
          <a:stretch/>
        </p:blipFill>
        <p:spPr>
          <a:xfrm>
            <a:off x="0" y="1152425"/>
            <a:ext cx="8709526" cy="3991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Cắt bỏ - Số layer encoder</a:t>
            </a:r>
            <a:endParaRPr/>
          </a:p>
        </p:txBody>
      </p:sp>
      <p:pic>
        <p:nvPicPr>
          <p:cNvPr id="160" name="Google Shape;160;p28"/>
          <p:cNvPicPr preferRelativeResize="0"/>
          <p:nvPr/>
        </p:nvPicPr>
        <p:blipFill>
          <a:blip r:embed="rId3">
            <a:alphaModFix/>
          </a:blip>
          <a:stretch>
            <a:fillRect/>
          </a:stretch>
        </p:blipFill>
        <p:spPr>
          <a:xfrm>
            <a:off x="1448075" y="3075250"/>
            <a:ext cx="6542525" cy="1851975"/>
          </a:xfrm>
          <a:prstGeom prst="rect">
            <a:avLst/>
          </a:prstGeom>
          <a:noFill/>
          <a:ln>
            <a:noFill/>
          </a:ln>
        </p:spPr>
      </p:pic>
      <p:pic>
        <p:nvPicPr>
          <p:cNvPr id="161" name="Google Shape;161;p28"/>
          <p:cNvPicPr preferRelativeResize="0"/>
          <p:nvPr/>
        </p:nvPicPr>
        <p:blipFill>
          <a:blip r:embed="rId4">
            <a:alphaModFix/>
          </a:blip>
          <a:stretch>
            <a:fillRect/>
          </a:stretch>
        </p:blipFill>
        <p:spPr>
          <a:xfrm>
            <a:off x="2087500" y="1083551"/>
            <a:ext cx="5096474" cy="181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Cắt bỏ - số lớp decoder</a:t>
            </a:r>
            <a:endParaRPr/>
          </a:p>
        </p:txBody>
      </p:sp>
      <p:pic>
        <p:nvPicPr>
          <p:cNvPr id="167" name="Google Shape;167;p29"/>
          <p:cNvPicPr preferRelativeResize="0"/>
          <p:nvPr/>
        </p:nvPicPr>
        <p:blipFill rotWithShape="1">
          <a:blip r:embed="rId3">
            <a:alphaModFix/>
          </a:blip>
          <a:srcRect b="5016" l="6378" r="5274" t="24620"/>
          <a:stretch/>
        </p:blipFill>
        <p:spPr>
          <a:xfrm>
            <a:off x="583175" y="1266325"/>
            <a:ext cx="8078551" cy="3619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Cắt bỏ - Tầm quan trọng của FFN</a:t>
            </a:r>
            <a:endParaRPr/>
          </a:p>
        </p:txBody>
      </p:sp>
      <p:pic>
        <p:nvPicPr>
          <p:cNvPr id="173" name="Google Shape;173;p30"/>
          <p:cNvPicPr preferRelativeResize="0"/>
          <p:nvPr/>
        </p:nvPicPr>
        <p:blipFill>
          <a:blip r:embed="rId3">
            <a:alphaModFix/>
          </a:blip>
          <a:stretch>
            <a:fillRect/>
          </a:stretch>
        </p:blipFill>
        <p:spPr>
          <a:xfrm>
            <a:off x="152400" y="1533425"/>
            <a:ext cx="8839201" cy="26865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Cắt bỏ - Tầm quan trọng của mã hoá vị trí</a:t>
            </a:r>
            <a:endParaRPr/>
          </a:p>
        </p:txBody>
      </p:sp>
      <p:pic>
        <p:nvPicPr>
          <p:cNvPr id="179" name="Google Shape;179;p31"/>
          <p:cNvPicPr preferRelativeResize="0"/>
          <p:nvPr/>
        </p:nvPicPr>
        <p:blipFill>
          <a:blip r:embed="rId3">
            <a:alphaModFix/>
          </a:blip>
          <a:stretch>
            <a:fillRect/>
          </a:stretch>
        </p:blipFill>
        <p:spPr>
          <a:xfrm>
            <a:off x="152400" y="1304825"/>
            <a:ext cx="7930523" cy="368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160"/>
              <a:t>END TO END OBJECT DETECTION WITH TRANSFORMERS</a:t>
            </a:r>
            <a:endParaRPr sz="4160"/>
          </a:p>
        </p:txBody>
      </p:sp>
      <p:sp>
        <p:nvSpPr>
          <p:cNvPr id="74" name="Google Shape;74;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25000" lnSpcReduction="20000"/>
          </a:bodyPr>
          <a:lstStyle/>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lnSpc>
                <a:spcPct val="115000"/>
              </a:lnSpc>
              <a:spcBef>
                <a:spcPts val="1300"/>
              </a:spcBef>
              <a:spcAft>
                <a:spcPts val="0"/>
              </a:spcAft>
              <a:buNone/>
            </a:pPr>
            <a:r>
              <a:rPr lang="en" sz="4200">
                <a:solidFill>
                  <a:srgbClr val="000000"/>
                </a:solidFill>
                <a:latin typeface="Arial"/>
                <a:ea typeface="Arial"/>
                <a:cs typeface="Arial"/>
                <a:sym typeface="Arial"/>
              </a:rPr>
              <a:t>Nicolas Carion</a:t>
            </a:r>
            <a:r>
              <a:rPr lang="en" sz="3900">
                <a:solidFill>
                  <a:srgbClr val="000000"/>
                </a:solidFill>
                <a:latin typeface="Arial"/>
                <a:ea typeface="Arial"/>
                <a:cs typeface="Arial"/>
                <a:sym typeface="Arial"/>
              </a:rPr>
              <a:t>⋆</a:t>
            </a:r>
            <a:r>
              <a:rPr lang="en" sz="4200">
                <a:solidFill>
                  <a:srgbClr val="000000"/>
                </a:solidFill>
                <a:latin typeface="Arial"/>
                <a:ea typeface="Arial"/>
                <a:cs typeface="Arial"/>
                <a:sym typeface="Arial"/>
              </a:rPr>
              <a:t>, Francisco Massa</a:t>
            </a:r>
            <a:r>
              <a:rPr lang="en" sz="3900">
                <a:solidFill>
                  <a:srgbClr val="000000"/>
                </a:solidFill>
                <a:latin typeface="Arial"/>
                <a:ea typeface="Arial"/>
                <a:cs typeface="Arial"/>
                <a:sym typeface="Arial"/>
              </a:rPr>
              <a:t>⋆</a:t>
            </a:r>
            <a:r>
              <a:rPr lang="en" sz="4200">
                <a:solidFill>
                  <a:srgbClr val="000000"/>
                </a:solidFill>
                <a:latin typeface="Arial"/>
                <a:ea typeface="Arial"/>
                <a:cs typeface="Arial"/>
                <a:sym typeface="Arial"/>
              </a:rPr>
              <a:t>, Gabriel Synnaeve, Nicolas Usunier, Alexander Kirillov, and Sergey Zagoruyko </a:t>
            </a:r>
            <a:endParaRPr sz="4200">
              <a:solidFill>
                <a:srgbClr val="000000"/>
              </a:solidFill>
              <a:latin typeface="Arial"/>
              <a:ea typeface="Arial"/>
              <a:cs typeface="Arial"/>
              <a:sym typeface="Arial"/>
            </a:endParaRPr>
          </a:p>
          <a:p>
            <a:pPr indent="0" lvl="0" marL="0" rtl="0" algn="l">
              <a:lnSpc>
                <a:spcPct val="115000"/>
              </a:lnSpc>
              <a:spcBef>
                <a:spcPts val="13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Cắt bỏ - Tầm quan trọng của mất mát</a:t>
            </a:r>
            <a:endParaRPr/>
          </a:p>
        </p:txBody>
      </p:sp>
      <p:pic>
        <p:nvPicPr>
          <p:cNvPr id="185" name="Google Shape;185;p32"/>
          <p:cNvPicPr preferRelativeResize="0"/>
          <p:nvPr/>
        </p:nvPicPr>
        <p:blipFill>
          <a:blip r:embed="rId3">
            <a:alphaModFix/>
          </a:blip>
          <a:stretch>
            <a:fillRect/>
          </a:stretch>
        </p:blipFill>
        <p:spPr>
          <a:xfrm>
            <a:off x="152400" y="1304825"/>
            <a:ext cx="8839199" cy="32065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4.2 </a:t>
            </a:r>
            <a:r>
              <a:rPr lang="en"/>
              <a:t>Cắt bỏ - Vai trò của các thành phần</a:t>
            </a:r>
            <a:endParaRPr/>
          </a:p>
        </p:txBody>
      </p:sp>
      <p:pic>
        <p:nvPicPr>
          <p:cNvPr id="191" name="Google Shape;191;p33"/>
          <p:cNvPicPr preferRelativeResize="0"/>
          <p:nvPr/>
        </p:nvPicPr>
        <p:blipFill>
          <a:blip r:embed="rId3">
            <a:alphaModFix/>
          </a:blip>
          <a:stretch>
            <a:fillRect/>
          </a:stretch>
        </p:blipFill>
        <p:spPr>
          <a:xfrm>
            <a:off x="152400" y="1304825"/>
            <a:ext cx="8839200" cy="323705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5833"/>
              <a:buFont typeface="Arial"/>
              <a:buNone/>
            </a:pPr>
            <a:r>
              <a:rPr lang="en"/>
              <a:t>4.3 Analysis</a:t>
            </a:r>
            <a:endParaRPr b="1" sz="2400">
              <a:solidFill>
                <a:srgbClr val="25406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30555"/>
              <a:buFont typeface="Arial"/>
              <a:buNone/>
            </a:pPr>
            <a:r>
              <a:t/>
            </a:r>
            <a:endParaRPr/>
          </a:p>
          <a:p>
            <a:pPr indent="0" lvl="0" marL="0" rtl="0" algn="l">
              <a:spcBef>
                <a:spcPts val="0"/>
              </a:spcBef>
              <a:spcAft>
                <a:spcPts val="0"/>
              </a:spcAft>
              <a:buNone/>
            </a:pPr>
            <a:r>
              <a:t/>
            </a:r>
            <a:endParaRPr/>
          </a:p>
        </p:txBody>
      </p:sp>
      <p:sp>
        <p:nvSpPr>
          <p:cNvPr id="197" name="Google Shape;197;p34"/>
          <p:cNvSpPr txBox="1"/>
          <p:nvPr>
            <p:ph idx="1" type="body"/>
          </p:nvPr>
        </p:nvSpPr>
        <p:spPr>
          <a:xfrm>
            <a:off x="311700" y="1152475"/>
            <a:ext cx="8520600" cy="627300"/>
          </a:xfrm>
          <a:prstGeom prst="rect">
            <a:avLst/>
          </a:prstGeom>
        </p:spPr>
        <p:txBody>
          <a:bodyPr anchorCtr="0" anchor="t" bIns="91425" lIns="91425" spcFirstLastPara="1" rIns="91425" wrap="square" tIns="91425">
            <a:noAutofit/>
          </a:bodyPr>
          <a:lstStyle/>
          <a:p>
            <a:pPr indent="-324643" lvl="0" marL="457200" rtl="0" algn="l">
              <a:lnSpc>
                <a:spcPct val="95000"/>
              </a:lnSpc>
              <a:spcBef>
                <a:spcPts val="0"/>
              </a:spcBef>
              <a:spcAft>
                <a:spcPts val="0"/>
              </a:spcAft>
              <a:buSzPts val="1513"/>
              <a:buFont typeface="Times New Roman"/>
              <a:buChar char="-"/>
            </a:pPr>
            <a:r>
              <a:rPr b="1" lang="en" sz="1512">
                <a:latin typeface="Times New Roman"/>
                <a:ea typeface="Times New Roman"/>
                <a:cs typeface="Times New Roman"/>
                <a:sym typeface="Times New Roman"/>
              </a:rPr>
              <a:t>Phân tích đầu ra của decoder</a:t>
            </a:r>
            <a:endParaRPr b="1" sz="1512">
              <a:latin typeface="Times New Roman"/>
              <a:ea typeface="Times New Roman"/>
              <a:cs typeface="Times New Roman"/>
              <a:sym typeface="Times New Roman"/>
            </a:endParaRPr>
          </a:p>
          <a:p>
            <a:pPr indent="-324643" lvl="1" marL="914400" rtl="0" algn="l">
              <a:lnSpc>
                <a:spcPct val="95000"/>
              </a:lnSpc>
              <a:spcBef>
                <a:spcPts val="0"/>
              </a:spcBef>
              <a:spcAft>
                <a:spcPts val="0"/>
              </a:spcAft>
              <a:buSzPts val="1513"/>
              <a:buFont typeface="Times New Roman"/>
              <a:buChar char="-"/>
            </a:pPr>
            <a:r>
              <a:rPr lang="en" sz="1512">
                <a:latin typeface="Times New Roman"/>
                <a:ea typeface="Times New Roman"/>
                <a:cs typeface="Times New Roman"/>
                <a:sym typeface="Times New Roman"/>
              </a:rPr>
              <a:t>Mô hình học các chuyên môn hoá và các kích thước object khác nhau cho mỗi truy vấn.</a:t>
            </a:r>
            <a:endParaRPr sz="1512">
              <a:latin typeface="Times New Roman"/>
              <a:ea typeface="Times New Roman"/>
              <a:cs typeface="Times New Roman"/>
              <a:sym typeface="Times New Roman"/>
            </a:endParaRPr>
          </a:p>
          <a:p>
            <a:pPr indent="0" lvl="0" marL="914400" rtl="0" algn="l">
              <a:lnSpc>
                <a:spcPct val="95000"/>
              </a:lnSpc>
              <a:spcBef>
                <a:spcPts val="1200"/>
              </a:spcBef>
              <a:spcAft>
                <a:spcPts val="1200"/>
              </a:spcAft>
              <a:buSzPts val="523"/>
              <a:buNone/>
            </a:pPr>
            <a:r>
              <a:t/>
            </a:r>
            <a:endParaRPr sz="1512">
              <a:latin typeface="Times New Roman"/>
              <a:ea typeface="Times New Roman"/>
              <a:cs typeface="Times New Roman"/>
              <a:sym typeface="Times New Roman"/>
            </a:endParaRPr>
          </a:p>
        </p:txBody>
      </p:sp>
      <p:sp>
        <p:nvSpPr>
          <p:cNvPr id="198" name="Google Shape;198;p34"/>
          <p:cNvSpPr txBox="1"/>
          <p:nvPr/>
        </p:nvSpPr>
        <p:spPr>
          <a:xfrm>
            <a:off x="311700" y="3703775"/>
            <a:ext cx="8181600" cy="1018800"/>
          </a:xfrm>
          <a:prstGeom prst="rect">
            <a:avLst/>
          </a:prstGeom>
          <a:noFill/>
          <a:ln>
            <a:noFill/>
          </a:ln>
        </p:spPr>
        <p:txBody>
          <a:bodyPr anchorCtr="0" anchor="t" bIns="91425" lIns="91425" spcFirstLastPara="1" rIns="91425" wrap="square" tIns="91425">
            <a:spAutoFit/>
          </a:bodyPr>
          <a:lstStyle/>
          <a:p>
            <a:pPr indent="-324643" lvl="0" marL="457200" rtl="0" algn="l">
              <a:lnSpc>
                <a:spcPct val="95000"/>
              </a:lnSpc>
              <a:spcBef>
                <a:spcPts val="0"/>
              </a:spcBef>
              <a:spcAft>
                <a:spcPts val="0"/>
              </a:spcAft>
              <a:buClr>
                <a:schemeClr val="dk2"/>
              </a:buClr>
              <a:buSzPts val="1513"/>
              <a:buFont typeface="Times New Roman"/>
              <a:buChar char="-"/>
            </a:pPr>
            <a:r>
              <a:rPr b="1" lang="en" sz="1512">
                <a:solidFill>
                  <a:schemeClr val="dk2"/>
                </a:solidFill>
                <a:latin typeface="Times New Roman"/>
                <a:ea typeface="Times New Roman"/>
                <a:cs typeface="Times New Roman"/>
                <a:sym typeface="Times New Roman"/>
              </a:rPr>
              <a:t>Tổng quát hoá cho trường hợp mà số lượng những instance không có trong tập train</a:t>
            </a:r>
            <a:endParaRPr b="1" sz="1512">
              <a:solidFill>
                <a:schemeClr val="dk2"/>
              </a:solidFill>
              <a:latin typeface="Times New Roman"/>
              <a:ea typeface="Times New Roman"/>
              <a:cs typeface="Times New Roman"/>
              <a:sym typeface="Times New Roman"/>
            </a:endParaRPr>
          </a:p>
          <a:p>
            <a:pPr indent="-369093" lvl="1" marL="914400" rtl="0" algn="l">
              <a:lnSpc>
                <a:spcPct val="115000"/>
              </a:lnSpc>
              <a:spcBef>
                <a:spcPts val="0"/>
              </a:spcBef>
              <a:spcAft>
                <a:spcPts val="0"/>
              </a:spcAft>
              <a:buClr>
                <a:schemeClr val="dk2"/>
              </a:buClr>
              <a:buSzPts val="2213"/>
              <a:buFont typeface="Times New Roman"/>
              <a:buChar char="-"/>
            </a:pPr>
            <a:r>
              <a:rPr lang="en" sz="1600">
                <a:solidFill>
                  <a:schemeClr val="dk2"/>
                </a:solidFill>
                <a:highlight>
                  <a:schemeClr val="lt1"/>
                </a:highlight>
                <a:latin typeface="Times New Roman"/>
                <a:ea typeface="Times New Roman"/>
                <a:cs typeface="Times New Roman"/>
                <a:sym typeface="Times New Roman"/>
              </a:rPr>
              <a:t>Không có hình ảnh nào có hơn 13 con hươu cao cổ trong tập train.</a:t>
            </a:r>
            <a:endParaRPr b="1" sz="2212">
              <a:solidFill>
                <a:schemeClr val="dk2"/>
              </a:solidFill>
              <a:latin typeface="Times New Roman"/>
              <a:ea typeface="Times New Roman"/>
              <a:cs typeface="Times New Roman"/>
              <a:sym typeface="Times New Roman"/>
            </a:endParaRPr>
          </a:p>
          <a:p>
            <a:pPr indent="-324643" lvl="1" marL="914400" rtl="0" algn="l">
              <a:lnSpc>
                <a:spcPct val="95000"/>
              </a:lnSpc>
              <a:spcBef>
                <a:spcPts val="0"/>
              </a:spcBef>
              <a:spcAft>
                <a:spcPts val="0"/>
              </a:spcAft>
              <a:buClr>
                <a:schemeClr val="dk2"/>
              </a:buClr>
              <a:buSzPts val="1513"/>
              <a:buFont typeface="Times New Roman"/>
              <a:buChar char="-"/>
            </a:pPr>
            <a:r>
              <a:rPr lang="en" sz="1512">
                <a:solidFill>
                  <a:schemeClr val="dk2"/>
                </a:solidFill>
                <a:latin typeface="Times New Roman"/>
                <a:ea typeface="Times New Roman"/>
                <a:cs typeface="Times New Roman"/>
                <a:sym typeface="Times New Roman"/>
              </a:rPr>
              <a:t>Không có sự chuyên biệt hóa lớp nào trong mỗi đối tượng truy vấn.</a:t>
            </a:r>
            <a:endParaRPr/>
          </a:p>
        </p:txBody>
      </p:sp>
      <p:pic>
        <p:nvPicPr>
          <p:cNvPr id="199" name="Google Shape;199;p34"/>
          <p:cNvPicPr preferRelativeResize="0"/>
          <p:nvPr/>
        </p:nvPicPr>
        <p:blipFill>
          <a:blip r:embed="rId3">
            <a:alphaModFix/>
          </a:blip>
          <a:stretch>
            <a:fillRect/>
          </a:stretch>
        </p:blipFill>
        <p:spPr>
          <a:xfrm>
            <a:off x="650863" y="1779788"/>
            <a:ext cx="7842276" cy="1583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0555"/>
              <a:buFont typeface="Arial"/>
              <a:buNone/>
            </a:pPr>
            <a:r>
              <a:rPr lang="en"/>
              <a:t>4.4 DETR for Panoptic Segmentation</a:t>
            </a:r>
            <a:endParaRPr/>
          </a:p>
          <a:p>
            <a:pPr indent="0" lvl="0" marL="0" rtl="0" algn="l">
              <a:spcBef>
                <a:spcPts val="0"/>
              </a:spcBef>
              <a:spcAft>
                <a:spcPts val="0"/>
              </a:spcAft>
              <a:buNone/>
            </a:pPr>
            <a:r>
              <a:t/>
            </a:r>
            <a:endParaRPr/>
          </a:p>
        </p:txBody>
      </p:sp>
      <p:sp>
        <p:nvSpPr>
          <p:cNvPr id="205" name="Google Shape;205;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Tương tự như phần mở rộng của Faster R-CNN thành Mask R-CNN, DETR có thể được mở rộng một cách tự nhiên bằng cách thêm một mask head lên đầu ra của decoder.</a:t>
            </a:r>
            <a:endParaRPr sz="1500">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06" name="Google Shape;206;p35"/>
          <p:cNvPicPr preferRelativeResize="0"/>
          <p:nvPr/>
        </p:nvPicPr>
        <p:blipFill>
          <a:blip r:embed="rId3">
            <a:alphaModFix/>
          </a:blip>
          <a:stretch>
            <a:fillRect/>
          </a:stretch>
        </p:blipFill>
        <p:spPr>
          <a:xfrm>
            <a:off x="2600275" y="1973270"/>
            <a:ext cx="4079299" cy="293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Clr>
                <a:schemeClr val="dk1"/>
              </a:buClr>
              <a:buSzPct val="30555"/>
              <a:buFont typeface="Arial"/>
              <a:buNone/>
            </a:pPr>
            <a:r>
              <a:rPr lang="en"/>
              <a:t>4.4 DETR for Panoptic Segmentation</a:t>
            </a:r>
            <a:endParaRPr/>
          </a:p>
          <a:p>
            <a:pPr indent="0" lvl="0" marL="0" marR="0" rtl="0" algn="l">
              <a:lnSpc>
                <a:spcPct val="115000"/>
              </a:lnSpc>
              <a:spcBef>
                <a:spcPts val="0"/>
              </a:spcBef>
              <a:spcAft>
                <a:spcPts val="0"/>
              </a:spcAft>
              <a:buClr>
                <a:schemeClr val="dk1"/>
              </a:buClr>
              <a:buSzPct val="30555"/>
              <a:buFont typeface="Arial"/>
              <a:buNone/>
            </a:pPr>
            <a:r>
              <a:t/>
            </a:r>
            <a:endParaRPr/>
          </a:p>
        </p:txBody>
      </p:sp>
      <p:pic>
        <p:nvPicPr>
          <p:cNvPr id="212" name="Google Shape;212;p36"/>
          <p:cNvPicPr preferRelativeResize="0"/>
          <p:nvPr/>
        </p:nvPicPr>
        <p:blipFill>
          <a:blip r:embed="rId3">
            <a:alphaModFix/>
          </a:blip>
          <a:stretch>
            <a:fillRect/>
          </a:stretch>
        </p:blipFill>
        <p:spPr>
          <a:xfrm>
            <a:off x="152400" y="1170125"/>
            <a:ext cx="8839199" cy="27444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
              <a:t>4.4 Panoptic Segmentation Results</a:t>
            </a:r>
            <a:endParaRPr/>
          </a:p>
          <a:p>
            <a:pPr indent="0" lvl="0" marL="0" marR="0" rtl="0" algn="l">
              <a:lnSpc>
                <a:spcPct val="115000"/>
              </a:lnSpc>
              <a:spcBef>
                <a:spcPts val="0"/>
              </a:spcBef>
              <a:spcAft>
                <a:spcPts val="0"/>
              </a:spcAft>
              <a:buNone/>
            </a:pPr>
            <a:r>
              <a:t/>
            </a:r>
            <a:endParaRPr/>
          </a:p>
        </p:txBody>
      </p:sp>
      <p:pic>
        <p:nvPicPr>
          <p:cNvPr id="218" name="Google Shape;218;p37"/>
          <p:cNvPicPr preferRelativeResize="0"/>
          <p:nvPr/>
        </p:nvPicPr>
        <p:blipFill>
          <a:blip r:embed="rId3">
            <a:alphaModFix/>
          </a:blip>
          <a:stretch>
            <a:fillRect/>
          </a:stretch>
        </p:blipFill>
        <p:spPr>
          <a:xfrm>
            <a:off x="152400" y="1170125"/>
            <a:ext cx="8839202" cy="2493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
              <a:t>4.4 Panoptic Segmentation Results</a:t>
            </a:r>
            <a:endParaRPr/>
          </a:p>
          <a:p>
            <a:pPr indent="0" lvl="0" marL="0" marR="0" rtl="0" algn="l">
              <a:lnSpc>
                <a:spcPct val="115000"/>
              </a:lnSpc>
              <a:spcBef>
                <a:spcPts val="0"/>
              </a:spcBef>
              <a:spcAft>
                <a:spcPts val="0"/>
              </a:spcAft>
              <a:buNone/>
            </a:pPr>
            <a:r>
              <a:t/>
            </a:r>
            <a:endParaRPr/>
          </a:p>
        </p:txBody>
      </p:sp>
      <p:pic>
        <p:nvPicPr>
          <p:cNvPr id="224" name="Google Shape;224;p38"/>
          <p:cNvPicPr preferRelativeResize="0"/>
          <p:nvPr/>
        </p:nvPicPr>
        <p:blipFill>
          <a:blip r:embed="rId3">
            <a:alphaModFix/>
          </a:blip>
          <a:stretch>
            <a:fillRect/>
          </a:stretch>
        </p:blipFill>
        <p:spPr>
          <a:xfrm>
            <a:off x="152400" y="1170125"/>
            <a:ext cx="8839202" cy="2537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15000"/>
              </a:lnSpc>
              <a:spcBef>
                <a:spcPts val="0"/>
              </a:spcBef>
              <a:spcAft>
                <a:spcPts val="0"/>
              </a:spcAft>
              <a:buNone/>
            </a:pPr>
            <a:r>
              <a:rPr lang="en"/>
              <a:t>Kết luận</a:t>
            </a:r>
            <a:endParaRPr/>
          </a:p>
        </p:txBody>
      </p:sp>
      <p:sp>
        <p:nvSpPr>
          <p:cNvPr id="230" name="Google Shape;230;p39"/>
          <p:cNvSpPr txBox="1"/>
          <p:nvPr>
            <p:ph idx="1" type="body"/>
          </p:nvPr>
        </p:nvSpPr>
        <p:spPr>
          <a:xfrm>
            <a:off x="311700" y="1327463"/>
            <a:ext cx="8520600" cy="1113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1B1B1B"/>
              </a:buClr>
              <a:buSzPts val="1300"/>
              <a:buChar char="●"/>
            </a:pPr>
            <a:r>
              <a:rPr lang="en" sz="1300">
                <a:solidFill>
                  <a:srgbClr val="1B1B1B"/>
                </a:solidFill>
              </a:rPr>
              <a:t>Bài báo đề xuất phương pháp tiếp cận mới cho bài toán phát hiện đối tượng:</a:t>
            </a:r>
            <a:endParaRPr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Transformers</a:t>
            </a:r>
            <a:endParaRPr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Bipartite matching loss for direct set prediction</a:t>
            </a:r>
            <a:endParaRPr sz="1300">
              <a:solidFill>
                <a:srgbClr val="1B1B1B"/>
              </a:solidFill>
            </a:endParaRPr>
          </a:p>
          <a:p>
            <a:pPr indent="-311150" lvl="0" marL="457200" rtl="0" algn="l">
              <a:spcBef>
                <a:spcPts val="0"/>
              </a:spcBef>
              <a:spcAft>
                <a:spcPts val="0"/>
              </a:spcAft>
              <a:buClr>
                <a:srgbClr val="1B1B1B"/>
              </a:buClr>
              <a:buSzPts val="1300"/>
              <a:buChar char="●"/>
            </a:pPr>
            <a:r>
              <a:rPr lang="en" sz="1300">
                <a:solidFill>
                  <a:srgbClr val="1B1B1B"/>
                </a:solidFill>
              </a:rPr>
              <a:t>Kết quả:  Phương pháp này đạt kết quả  </a:t>
            </a:r>
            <a:r>
              <a:rPr lang="en" sz="1300">
                <a:solidFill>
                  <a:srgbClr val="1B1B1B"/>
                </a:solidFill>
              </a:rPr>
              <a:t>cạnh tranh</a:t>
            </a:r>
            <a:r>
              <a:rPr lang="en" sz="1300">
                <a:solidFill>
                  <a:srgbClr val="1B1B1B"/>
                </a:solidFill>
              </a:rPr>
              <a:t> so với với faster R-CNN trên bộ dữ liệu COCO.</a:t>
            </a:r>
            <a:endParaRPr sz="1300">
              <a:solidFill>
                <a:srgbClr val="1B1B1B"/>
              </a:solidFill>
            </a:endParaRPr>
          </a:p>
        </p:txBody>
      </p:sp>
      <p:pic>
        <p:nvPicPr>
          <p:cNvPr id="231" name="Google Shape;231;p39"/>
          <p:cNvPicPr preferRelativeResize="0"/>
          <p:nvPr/>
        </p:nvPicPr>
        <p:blipFill>
          <a:blip r:embed="rId3">
            <a:alphaModFix/>
          </a:blip>
          <a:stretch>
            <a:fillRect/>
          </a:stretch>
        </p:blipFill>
        <p:spPr>
          <a:xfrm>
            <a:off x="5742000" y="2616100"/>
            <a:ext cx="3180948" cy="1862299"/>
          </a:xfrm>
          <a:prstGeom prst="rect">
            <a:avLst/>
          </a:prstGeom>
          <a:noFill/>
          <a:ln>
            <a:noFill/>
          </a:ln>
        </p:spPr>
      </p:pic>
      <p:sp>
        <p:nvSpPr>
          <p:cNvPr id="232" name="Google Shape;232;p39"/>
          <p:cNvSpPr txBox="1"/>
          <p:nvPr/>
        </p:nvSpPr>
        <p:spPr>
          <a:xfrm>
            <a:off x="221700" y="2595475"/>
            <a:ext cx="5520300" cy="1845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1B1B1B"/>
              </a:buClr>
              <a:buSzPts val="1300"/>
              <a:buChar char="●"/>
            </a:pPr>
            <a:r>
              <a:rPr b="1" lang="en" sz="1300">
                <a:solidFill>
                  <a:srgbClr val="1B1B1B"/>
                </a:solidFill>
              </a:rPr>
              <a:t>Ưu điểm:  </a:t>
            </a:r>
            <a:endParaRPr b="1"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DETR dễ thực hiện và có kiến trúc linh hoạt, dễ dàng mở rộng để phân đoạn toàn cảnh với kết quả cạnh tranh. </a:t>
            </a:r>
            <a:endParaRPr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Đạt hiệu suất tốt hơn đáng kể trên các vật thể lớn so với Faster R-CNN.</a:t>
            </a:r>
            <a:endParaRPr sz="1300">
              <a:solidFill>
                <a:srgbClr val="1B1B1B"/>
              </a:solidFill>
            </a:endParaRPr>
          </a:p>
          <a:p>
            <a:pPr indent="-311150" lvl="0" marL="457200" marR="0" rtl="0" algn="l">
              <a:lnSpc>
                <a:spcPct val="115000"/>
              </a:lnSpc>
              <a:spcBef>
                <a:spcPts val="0"/>
              </a:spcBef>
              <a:spcAft>
                <a:spcPts val="0"/>
              </a:spcAft>
              <a:buClr>
                <a:srgbClr val="1B1B1B"/>
              </a:buClr>
              <a:buSzPts val="1300"/>
              <a:buChar char="●"/>
            </a:pPr>
            <a:r>
              <a:rPr b="1" lang="en" sz="1300">
                <a:solidFill>
                  <a:srgbClr val="1B1B1B"/>
                </a:solidFill>
              </a:rPr>
              <a:t>Điểm hạn chế:</a:t>
            </a:r>
            <a:endParaRPr b="1"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Không tốt trong việc phân đoạn các đối tượng bị overlap</a:t>
            </a:r>
            <a:endParaRPr sz="1300">
              <a:solidFill>
                <a:srgbClr val="1B1B1B"/>
              </a:solidFill>
            </a:endParaRPr>
          </a:p>
          <a:p>
            <a:pPr indent="-311150" lvl="1" marL="914400" rtl="0" algn="l">
              <a:spcBef>
                <a:spcPts val="0"/>
              </a:spcBef>
              <a:spcAft>
                <a:spcPts val="0"/>
              </a:spcAft>
              <a:buClr>
                <a:srgbClr val="1B1B1B"/>
              </a:buClr>
              <a:buSzPts val="1300"/>
              <a:buChar char="○"/>
            </a:pPr>
            <a:r>
              <a:rPr lang="en" sz="1300">
                <a:solidFill>
                  <a:srgbClr val="1B1B1B"/>
                </a:solidFill>
              </a:rPr>
              <a:t>Hạn chế trong trường hợp nhận diện các đối tượng nhỏ</a:t>
            </a:r>
            <a:endParaRPr sz="1300">
              <a:solidFill>
                <a:srgbClr val="1B1B1B"/>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814800"/>
            <a:ext cx="8571300" cy="9420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45833"/>
              <a:buFont typeface="Arial"/>
              <a:buNone/>
            </a:pPr>
            <a:r>
              <a:rPr b="1" lang="en" sz="2400">
                <a:solidFill>
                  <a:srgbClr val="254061"/>
                </a:solidFill>
                <a:latin typeface="Times New Roman"/>
                <a:ea typeface="Times New Roman"/>
                <a:cs typeface="Times New Roman"/>
                <a:sym typeface="Times New Roman"/>
              </a:rPr>
              <a:t>Thank you</a:t>
            </a:r>
            <a:endParaRPr b="1" sz="2400">
              <a:solidFill>
                <a:srgbClr val="254061"/>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Nội dung</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Giới thiệu</a:t>
            </a:r>
            <a:endParaRPr/>
          </a:p>
          <a:p>
            <a:pPr indent="-342900" lvl="0" marL="457200" rtl="0" algn="l">
              <a:spcBef>
                <a:spcPts val="0"/>
              </a:spcBef>
              <a:spcAft>
                <a:spcPts val="0"/>
              </a:spcAft>
              <a:buSzPts val="1800"/>
              <a:buAutoNum type="arabicPeriod"/>
            </a:pPr>
            <a:r>
              <a:rPr lang="en"/>
              <a:t>Kiến trúc của </a:t>
            </a:r>
            <a:r>
              <a:rPr lang="en"/>
              <a:t>DEtection TRansformer (</a:t>
            </a:r>
            <a:r>
              <a:rPr lang="en"/>
              <a:t>DETR)</a:t>
            </a:r>
            <a:endParaRPr/>
          </a:p>
          <a:p>
            <a:pPr indent="-342900" lvl="0" marL="457200" rtl="0" algn="l">
              <a:spcBef>
                <a:spcPts val="0"/>
              </a:spcBef>
              <a:spcAft>
                <a:spcPts val="0"/>
              </a:spcAft>
              <a:buSzPts val="1800"/>
              <a:buAutoNum type="arabicPeriod"/>
            </a:pPr>
            <a:r>
              <a:rPr lang="en"/>
              <a:t>Bipartite matching</a:t>
            </a:r>
            <a:endParaRPr/>
          </a:p>
          <a:p>
            <a:pPr indent="-342900" lvl="0" marL="457200" rtl="0" algn="l">
              <a:spcBef>
                <a:spcPts val="0"/>
              </a:spcBef>
              <a:spcAft>
                <a:spcPts val="0"/>
              </a:spcAft>
              <a:buSzPts val="1800"/>
              <a:buAutoNum type="arabicPeriod"/>
            </a:pPr>
            <a:r>
              <a:rPr lang="en"/>
              <a:t>Kết quả thí nghiệm và tầm quan trọng của các yếu tố trong mô hình</a:t>
            </a:r>
            <a:endParaRPr/>
          </a:p>
          <a:p>
            <a:pPr indent="-342900" lvl="0" marL="457200" rtl="0" algn="l">
              <a:spcBef>
                <a:spcPts val="0"/>
              </a:spcBef>
              <a:spcAft>
                <a:spcPts val="0"/>
              </a:spcAft>
              <a:buSzPts val="1800"/>
              <a:buAutoNum type="arabicPeriod"/>
            </a:pPr>
            <a:r>
              <a:rPr lang="en"/>
              <a:t>Mở rộng DETR trong panoptic segmentation</a:t>
            </a:r>
            <a:endParaRPr/>
          </a:p>
          <a:p>
            <a:pPr indent="-342900" lvl="0" marL="457200" rtl="0" algn="l">
              <a:spcBef>
                <a:spcPts val="0"/>
              </a:spcBef>
              <a:spcAft>
                <a:spcPts val="0"/>
              </a:spcAft>
              <a:buSzPts val="1800"/>
              <a:buAutoNum type="arabicPeriod"/>
            </a:pPr>
            <a:r>
              <a:rPr lang="en"/>
              <a:t>Kết luận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Giới thiệu</a:t>
            </a:r>
            <a:endParaRPr/>
          </a:p>
        </p:txBody>
      </p:sp>
      <p:pic>
        <p:nvPicPr>
          <p:cNvPr id="86" name="Google Shape;86;p16"/>
          <p:cNvPicPr preferRelativeResize="0"/>
          <p:nvPr/>
        </p:nvPicPr>
        <p:blipFill>
          <a:blip r:embed="rId3">
            <a:alphaModFix/>
          </a:blip>
          <a:stretch>
            <a:fillRect/>
          </a:stretch>
        </p:blipFill>
        <p:spPr>
          <a:xfrm>
            <a:off x="781288" y="1266324"/>
            <a:ext cx="7809213" cy="3423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Giới thiệu</a:t>
            </a:r>
            <a:endParaRPr/>
          </a:p>
        </p:txBody>
      </p:sp>
      <p:sp>
        <p:nvSpPr>
          <p:cNvPr id="92" name="Google Shape;92;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1B1B1B"/>
              </a:buClr>
              <a:buSzPts val="2200"/>
              <a:buChar char="-"/>
            </a:pPr>
            <a:r>
              <a:rPr lang="en" sz="2200">
                <a:solidFill>
                  <a:srgbClr val="1B1B1B"/>
                </a:solidFill>
                <a:highlight>
                  <a:schemeClr val="lt1"/>
                </a:highlight>
              </a:rPr>
              <a:t>B</a:t>
            </a:r>
            <a:r>
              <a:rPr lang="en" sz="2200">
                <a:solidFill>
                  <a:srgbClr val="1B1B1B"/>
                </a:solidFill>
                <a:highlight>
                  <a:schemeClr val="lt1"/>
                </a:highlight>
              </a:rPr>
              <a:t>ài báo: “</a:t>
            </a:r>
            <a:r>
              <a:rPr b="1" lang="en" sz="2200">
                <a:solidFill>
                  <a:srgbClr val="1B1B1B"/>
                </a:solidFill>
                <a:highlight>
                  <a:schemeClr val="lt1"/>
                </a:highlight>
              </a:rPr>
              <a:t>End-to-End Object Detection with Transformers</a:t>
            </a:r>
            <a:endParaRPr sz="2200">
              <a:solidFill>
                <a:srgbClr val="1B1B1B"/>
              </a:solidFill>
              <a:highlight>
                <a:schemeClr val="lt1"/>
              </a:highlight>
            </a:endParaRPr>
          </a:p>
          <a:p>
            <a:pPr indent="-368300" lvl="0" marL="457200" rtl="0" algn="l">
              <a:spcBef>
                <a:spcPts val="0"/>
              </a:spcBef>
              <a:spcAft>
                <a:spcPts val="0"/>
              </a:spcAft>
              <a:buClr>
                <a:srgbClr val="1B1B1B"/>
              </a:buClr>
              <a:buSzPts val="2200"/>
              <a:buChar char="-"/>
            </a:pPr>
            <a:r>
              <a:rPr lang="en" sz="2200">
                <a:solidFill>
                  <a:srgbClr val="1B1B1B"/>
                </a:solidFill>
                <a:highlight>
                  <a:schemeClr val="lt1"/>
                </a:highlight>
              </a:rPr>
              <a:t>Ý tưởng: </a:t>
            </a:r>
            <a:r>
              <a:rPr lang="en" sz="2200">
                <a:solidFill>
                  <a:srgbClr val="1B1B1B"/>
                </a:solidFill>
                <a:highlight>
                  <a:schemeClr val="lt1"/>
                </a:highlight>
              </a:rPr>
              <a:t>Ứng dụng bipartite matching và transformer enco</a:t>
            </a:r>
            <a:r>
              <a:rPr lang="en" sz="2200">
                <a:solidFill>
                  <a:srgbClr val="1B1B1B"/>
                </a:solidFill>
              </a:rPr>
              <a:t>der - decoder architecture cho bài toán phát hiện đối tượng, dự đoán tập hợp các đối tượng một cách trực tiếp.</a:t>
            </a:r>
            <a:endParaRPr sz="2200">
              <a:solidFill>
                <a:srgbClr val="1B1B1B"/>
              </a:solidFill>
            </a:endParaRPr>
          </a:p>
          <a:p>
            <a:pPr indent="-368300" lvl="0" marL="457200" rtl="0" algn="l">
              <a:spcBef>
                <a:spcPts val="0"/>
              </a:spcBef>
              <a:spcAft>
                <a:spcPts val="0"/>
              </a:spcAft>
              <a:buClr>
                <a:srgbClr val="1B1B1B"/>
              </a:buClr>
              <a:buSzPts val="2200"/>
              <a:buChar char="-"/>
            </a:pPr>
            <a:r>
              <a:rPr lang="en" sz="2200">
                <a:solidFill>
                  <a:srgbClr val="1B1B1B"/>
                </a:solidFill>
              </a:rPr>
              <a:t>Ứng dụng trên tập data COCO</a:t>
            </a:r>
            <a:endParaRPr sz="2200">
              <a:solidFill>
                <a:srgbClr val="1B1B1B"/>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Giới thiệu - Tập dữ liệu COCO</a:t>
            </a:r>
            <a:endParaRPr/>
          </a:p>
        </p:txBody>
      </p:sp>
      <p:pic>
        <p:nvPicPr>
          <p:cNvPr id="98" name="Google Shape;98;p18"/>
          <p:cNvPicPr preferRelativeResize="0"/>
          <p:nvPr/>
        </p:nvPicPr>
        <p:blipFill>
          <a:blip r:embed="rId3">
            <a:alphaModFix/>
          </a:blip>
          <a:stretch>
            <a:fillRect/>
          </a:stretch>
        </p:blipFill>
        <p:spPr>
          <a:xfrm>
            <a:off x="152400" y="1304825"/>
            <a:ext cx="8160528" cy="3686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434340" lvl="0" marL="457200" rtl="0" algn="l">
              <a:spcBef>
                <a:spcPts val="0"/>
              </a:spcBef>
              <a:spcAft>
                <a:spcPts val="0"/>
              </a:spcAft>
              <a:buSzPct val="100000"/>
              <a:buAutoNum type="arabicPeriod"/>
            </a:pPr>
            <a:r>
              <a:rPr lang="en"/>
              <a:t>Giới thiệu</a:t>
            </a:r>
            <a:endParaRPr/>
          </a:p>
        </p:txBody>
      </p:sp>
      <p:pic>
        <p:nvPicPr>
          <p:cNvPr id="104" name="Google Shape;104;p19"/>
          <p:cNvPicPr preferRelativeResize="0"/>
          <p:nvPr/>
        </p:nvPicPr>
        <p:blipFill>
          <a:blip r:embed="rId3">
            <a:alphaModFix/>
          </a:blip>
          <a:stretch>
            <a:fillRect/>
          </a:stretch>
        </p:blipFill>
        <p:spPr>
          <a:xfrm>
            <a:off x="152400" y="1304825"/>
            <a:ext cx="8839204" cy="3085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2. DETR architecture</a:t>
            </a:r>
            <a:endParaRPr/>
          </a:p>
        </p:txBody>
      </p:sp>
      <p:pic>
        <p:nvPicPr>
          <p:cNvPr id="110" name="Google Shape;110;p20"/>
          <p:cNvPicPr preferRelativeResize="0"/>
          <p:nvPr/>
        </p:nvPicPr>
        <p:blipFill>
          <a:blip r:embed="rId3">
            <a:alphaModFix/>
          </a:blip>
          <a:stretch>
            <a:fillRect/>
          </a:stretch>
        </p:blipFill>
        <p:spPr>
          <a:xfrm>
            <a:off x="77600" y="1551539"/>
            <a:ext cx="9144003" cy="23976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3696325" y="310950"/>
            <a:ext cx="4579175" cy="4717250"/>
          </a:xfrm>
          <a:prstGeom prst="rect">
            <a:avLst/>
          </a:prstGeom>
          <a:noFill/>
          <a:ln>
            <a:noFill/>
          </a:ln>
        </p:spPr>
      </p:pic>
      <p:sp>
        <p:nvSpPr>
          <p:cNvPr id="116" name="Google Shape;116;p21"/>
          <p:cNvSpPr txBox="1"/>
          <p:nvPr>
            <p:ph idx="1" type="body"/>
          </p:nvPr>
        </p:nvSpPr>
        <p:spPr>
          <a:xfrm>
            <a:off x="338700" y="525600"/>
            <a:ext cx="4900500" cy="774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477">
                <a:solidFill>
                  <a:schemeClr val="accent1"/>
                </a:solidFill>
                <a:latin typeface="PT Sans Narrow"/>
                <a:ea typeface="PT Sans Narrow"/>
                <a:cs typeface="PT Sans Narrow"/>
                <a:sym typeface="PT Sans Narrow"/>
              </a:rPr>
              <a:t>2. </a:t>
            </a:r>
            <a:r>
              <a:rPr b="1" lang="en" sz="2477">
                <a:solidFill>
                  <a:schemeClr val="accent1"/>
                </a:solidFill>
                <a:latin typeface="PT Sans Narrow"/>
                <a:ea typeface="PT Sans Narrow"/>
                <a:cs typeface="PT Sans Narrow"/>
                <a:sym typeface="PT Sans Narrow"/>
              </a:rPr>
              <a:t>Architecture of DETR’s transformer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